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odec Pro ExtraBold" panose="020B0604020202020204" charset="0"/>
      <p:regular r:id="rId12"/>
    </p:embeddedFont>
    <p:embeddedFont>
      <p:font typeface="Kollektif Bold" panose="020B0604020202020204" charset="0"/>
      <p:regular r:id="rId13"/>
    </p:embeddedFont>
    <p:embeddedFont>
      <p:font typeface="Open Sauce" panose="020B0604020202020204" charset="0"/>
      <p:regular r:id="rId14"/>
    </p:embeddedFont>
    <p:embeddedFont>
      <p:font typeface="Open Sauce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sv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svg>
</file>

<file path=ppt/media/image40.svg>
</file>

<file path=ppt/media/image41.png>
</file>

<file path=ppt/media/image42.sv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7" Type="http://schemas.openxmlformats.org/officeDocument/2006/relationships/image" Target="../media/image42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png"/><Relationship Id="rId5" Type="http://schemas.openxmlformats.org/officeDocument/2006/relationships/image" Target="../media/image40.svg"/><Relationship Id="rId4" Type="http://schemas.openxmlformats.org/officeDocument/2006/relationships/image" Target="../media/image3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3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2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Relationship Id="rId1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1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18.sv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3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18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74764" y="-207071"/>
            <a:ext cx="3086100" cy="11299900"/>
            <a:chOff x="0" y="0"/>
            <a:chExt cx="812800" cy="297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27773" y="4163622"/>
            <a:ext cx="110236" cy="2818996"/>
            <a:chOff x="0" y="0"/>
            <a:chExt cx="26312" cy="67285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6312" cy="672855"/>
            </a:xfrm>
            <a:custGeom>
              <a:avLst/>
              <a:gdLst/>
              <a:ahLst/>
              <a:cxnLst/>
              <a:rect l="l" t="t" r="r" b="b"/>
              <a:pathLst>
                <a:path w="26312" h="672855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2777871" y="-207071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3" name="Group 13"/>
          <p:cNvGrpSpPr/>
          <p:nvPr/>
        </p:nvGrpSpPr>
        <p:grpSpPr>
          <a:xfrm>
            <a:off x="11870135" y="1281112"/>
            <a:ext cx="5389165" cy="7728486"/>
            <a:chOff x="0" y="0"/>
            <a:chExt cx="939654" cy="1347537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939654" cy="1347537"/>
            </a:xfrm>
            <a:custGeom>
              <a:avLst/>
              <a:gdLst/>
              <a:ahLst/>
              <a:cxnLst/>
              <a:rect l="l" t="t" r="r" b="b"/>
              <a:pathLst>
                <a:path w="939654" h="1347537">
                  <a:moveTo>
                    <a:pt x="0" y="0"/>
                  </a:moveTo>
                  <a:lnTo>
                    <a:pt x="939654" y="0"/>
                  </a:lnTo>
                  <a:lnTo>
                    <a:pt x="939654" y="1347537"/>
                  </a:lnTo>
                  <a:lnTo>
                    <a:pt x="0" y="1347537"/>
                  </a:lnTo>
                  <a:close/>
                </a:path>
              </a:pathLst>
            </a:custGeom>
            <a:blipFill>
              <a:blip r:embed="rId6"/>
              <a:stretch>
                <a:fillRect l="-21917" r="-2191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647989" y="6072447"/>
            <a:ext cx="10023401" cy="498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45"/>
              </a:lnSpc>
            </a:pPr>
            <a:r>
              <a:rPr lang="en-US" sz="2889" spc="144">
                <a:solidFill>
                  <a:srgbClr val="1C5739"/>
                </a:solidFill>
                <a:latin typeface="Open Sauce"/>
              </a:rPr>
              <a:t>Internet of Things and Big Data Analytics – IT4021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38010" y="1033462"/>
            <a:ext cx="10233279" cy="3840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12"/>
              </a:lnSpc>
            </a:pPr>
            <a:r>
              <a:rPr lang="en-US" sz="11506">
                <a:solidFill>
                  <a:srgbClr val="1C5739"/>
                </a:solidFill>
                <a:latin typeface="Codec Pro ExtraBold"/>
              </a:rPr>
              <a:t>SMART HOME SYSTEM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132299" y="6915943"/>
            <a:ext cx="10023401" cy="597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85"/>
              </a:lnSpc>
            </a:pPr>
            <a:r>
              <a:rPr lang="en-US" sz="3489" spc="174" dirty="0">
                <a:solidFill>
                  <a:srgbClr val="1C5739"/>
                </a:solidFill>
                <a:latin typeface="Open Sauce Bold"/>
              </a:rPr>
              <a:t>Group ID - 2024_12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381604" y="4837730"/>
            <a:ext cx="4242524" cy="4242524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24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329082" y="-761528"/>
            <a:ext cx="11810057" cy="11810057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900539" y="7328675"/>
            <a:ext cx="3045740" cy="30457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EFAE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3201618" y="7629754"/>
            <a:ext cx="2443581" cy="244358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24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462642" y="2250672"/>
            <a:ext cx="13501334" cy="62902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808"/>
              </a:lnSpc>
            </a:pPr>
            <a:r>
              <a:rPr lang="en-US" sz="21516">
                <a:solidFill>
                  <a:srgbClr val="FEFAE0"/>
                </a:solidFill>
                <a:latin typeface="Kollektif Bold"/>
              </a:rPr>
              <a:t>THANK YOU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3152443" y="789657"/>
            <a:ext cx="1784738" cy="1784738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24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91277" y="2119199"/>
            <a:ext cx="1371365" cy="1371365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24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-6211891" y="5827219"/>
            <a:ext cx="8919562" cy="8919562"/>
          </a:xfrm>
          <a:custGeom>
            <a:avLst/>
            <a:gdLst/>
            <a:ahLst/>
            <a:cxnLst/>
            <a:rect l="l" t="t" r="r" b="b"/>
            <a:pathLst>
              <a:path w="8919562" h="8919562">
                <a:moveTo>
                  <a:pt x="0" y="0"/>
                </a:moveTo>
                <a:lnTo>
                  <a:pt x="8919562" y="0"/>
                </a:lnTo>
                <a:lnTo>
                  <a:pt x="8919562" y="8919562"/>
                </a:lnTo>
                <a:lnTo>
                  <a:pt x="0" y="89195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1359826" y="5457710"/>
            <a:ext cx="1347845" cy="1347845"/>
          </a:xfrm>
          <a:custGeom>
            <a:avLst/>
            <a:gdLst/>
            <a:ahLst/>
            <a:cxnLst/>
            <a:rect l="l" t="t" r="r" b="b"/>
            <a:pathLst>
              <a:path w="1347845" h="1347845">
                <a:moveTo>
                  <a:pt x="0" y="0"/>
                </a:moveTo>
                <a:lnTo>
                  <a:pt x="1347845" y="0"/>
                </a:lnTo>
                <a:lnTo>
                  <a:pt x="1347845" y="1347845"/>
                </a:lnTo>
                <a:lnTo>
                  <a:pt x="0" y="13478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1359826" y="6915319"/>
            <a:ext cx="1347845" cy="1347845"/>
          </a:xfrm>
          <a:custGeom>
            <a:avLst/>
            <a:gdLst/>
            <a:ahLst/>
            <a:cxnLst/>
            <a:rect l="l" t="t" r="r" b="b"/>
            <a:pathLst>
              <a:path w="1347845" h="1347845">
                <a:moveTo>
                  <a:pt x="0" y="0"/>
                </a:moveTo>
                <a:lnTo>
                  <a:pt x="1347845" y="0"/>
                </a:lnTo>
                <a:lnTo>
                  <a:pt x="1347845" y="1347845"/>
                </a:lnTo>
                <a:lnTo>
                  <a:pt x="0" y="13478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17614077" y="1786698"/>
            <a:ext cx="1347845" cy="1347845"/>
          </a:xfrm>
          <a:custGeom>
            <a:avLst/>
            <a:gdLst/>
            <a:ahLst/>
            <a:cxnLst/>
            <a:rect l="l" t="t" r="r" b="b"/>
            <a:pathLst>
              <a:path w="1347845" h="1347845">
                <a:moveTo>
                  <a:pt x="0" y="0"/>
                </a:moveTo>
                <a:lnTo>
                  <a:pt x="1347846" y="0"/>
                </a:lnTo>
                <a:lnTo>
                  <a:pt x="1347846" y="1347845"/>
                </a:lnTo>
                <a:lnTo>
                  <a:pt x="0" y="13478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17614077" y="3244308"/>
            <a:ext cx="1347845" cy="1347845"/>
          </a:xfrm>
          <a:custGeom>
            <a:avLst/>
            <a:gdLst/>
            <a:ahLst/>
            <a:cxnLst/>
            <a:rect l="l" t="t" r="r" b="b"/>
            <a:pathLst>
              <a:path w="1347845" h="1347845">
                <a:moveTo>
                  <a:pt x="0" y="0"/>
                </a:moveTo>
                <a:lnTo>
                  <a:pt x="1347846" y="0"/>
                </a:lnTo>
                <a:lnTo>
                  <a:pt x="1347846" y="1347845"/>
                </a:lnTo>
                <a:lnTo>
                  <a:pt x="0" y="13478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Freeform 26"/>
          <p:cNvSpPr/>
          <p:nvPr/>
        </p:nvSpPr>
        <p:spPr>
          <a:xfrm>
            <a:off x="17259300" y="8359021"/>
            <a:ext cx="635172" cy="1347845"/>
          </a:xfrm>
          <a:custGeom>
            <a:avLst/>
            <a:gdLst/>
            <a:ahLst/>
            <a:cxnLst/>
            <a:rect l="l" t="t" r="r" b="b"/>
            <a:pathLst>
              <a:path w="635172" h="1347845">
                <a:moveTo>
                  <a:pt x="0" y="0"/>
                </a:moveTo>
                <a:lnTo>
                  <a:pt x="635172" y="0"/>
                </a:lnTo>
                <a:lnTo>
                  <a:pt x="635172" y="1347845"/>
                </a:lnTo>
                <a:lnTo>
                  <a:pt x="0" y="134784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400000">
            <a:off x="1286559" y="4257555"/>
            <a:ext cx="4856701" cy="3085579"/>
          </a:xfrm>
          <a:custGeom>
            <a:avLst/>
            <a:gdLst/>
            <a:ahLst/>
            <a:cxnLst/>
            <a:rect l="l" t="t" r="r" b="b"/>
            <a:pathLst>
              <a:path w="4856701" h="3085579">
                <a:moveTo>
                  <a:pt x="0" y="0"/>
                </a:moveTo>
                <a:lnTo>
                  <a:pt x="4856701" y="0"/>
                </a:lnTo>
                <a:lnTo>
                  <a:pt x="4856701" y="3085579"/>
                </a:lnTo>
                <a:lnTo>
                  <a:pt x="0" y="3085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2373807" y="3546664"/>
            <a:ext cx="2706695" cy="2696122"/>
            <a:chOff x="0" y="0"/>
            <a:chExt cx="6502400" cy="6477000"/>
          </a:xfrm>
        </p:grpSpPr>
        <p:sp>
          <p:nvSpPr>
            <p:cNvPr id="5" name="Freeform 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223" t="-90" r="223" b="-9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BFB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 rot="-5400000">
            <a:off x="4906782" y="4257555"/>
            <a:ext cx="4856701" cy="3085579"/>
          </a:xfrm>
          <a:custGeom>
            <a:avLst/>
            <a:gdLst/>
            <a:ahLst/>
            <a:cxnLst/>
            <a:rect l="l" t="t" r="r" b="b"/>
            <a:pathLst>
              <a:path w="4856701" h="3085579">
                <a:moveTo>
                  <a:pt x="0" y="0"/>
                </a:moveTo>
                <a:lnTo>
                  <a:pt x="4856701" y="0"/>
                </a:lnTo>
                <a:lnTo>
                  <a:pt x="4856701" y="3085579"/>
                </a:lnTo>
                <a:lnTo>
                  <a:pt x="0" y="3085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-5400000">
            <a:off x="8525761" y="4257555"/>
            <a:ext cx="4856701" cy="3085579"/>
          </a:xfrm>
          <a:custGeom>
            <a:avLst/>
            <a:gdLst/>
            <a:ahLst/>
            <a:cxnLst/>
            <a:rect l="l" t="t" r="r" b="b"/>
            <a:pathLst>
              <a:path w="4856701" h="3085579">
                <a:moveTo>
                  <a:pt x="0" y="0"/>
                </a:moveTo>
                <a:lnTo>
                  <a:pt x="4856701" y="0"/>
                </a:lnTo>
                <a:lnTo>
                  <a:pt x="4856701" y="3085579"/>
                </a:lnTo>
                <a:lnTo>
                  <a:pt x="0" y="3085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9588519" y="3546664"/>
            <a:ext cx="2706695" cy="2696122"/>
            <a:chOff x="0" y="0"/>
            <a:chExt cx="6502400" cy="6477000"/>
          </a:xfrm>
        </p:grpSpPr>
        <p:sp>
          <p:nvSpPr>
            <p:cNvPr id="10" name="Freeform 10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223" r="223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5969541" y="3546664"/>
            <a:ext cx="2706695" cy="2696122"/>
            <a:chOff x="0" y="0"/>
            <a:chExt cx="6502400" cy="6477000"/>
          </a:xfrm>
        </p:grpSpPr>
        <p:sp>
          <p:nvSpPr>
            <p:cNvPr id="13" name="Freeform 13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772" r="-772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Freeform 15"/>
          <p:cNvSpPr/>
          <p:nvPr/>
        </p:nvSpPr>
        <p:spPr>
          <a:xfrm rot="-5400000">
            <a:off x="12144740" y="4257555"/>
            <a:ext cx="4856701" cy="3085579"/>
          </a:xfrm>
          <a:custGeom>
            <a:avLst/>
            <a:gdLst/>
            <a:ahLst/>
            <a:cxnLst/>
            <a:rect l="l" t="t" r="r" b="b"/>
            <a:pathLst>
              <a:path w="4856701" h="3085579">
                <a:moveTo>
                  <a:pt x="0" y="0"/>
                </a:moveTo>
                <a:lnTo>
                  <a:pt x="4856701" y="0"/>
                </a:lnTo>
                <a:lnTo>
                  <a:pt x="4856701" y="3085579"/>
                </a:lnTo>
                <a:lnTo>
                  <a:pt x="0" y="3085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3231988" y="3546664"/>
            <a:ext cx="2706695" cy="2696122"/>
            <a:chOff x="0" y="0"/>
            <a:chExt cx="6502400" cy="6477000"/>
          </a:xfrm>
        </p:grpSpPr>
        <p:sp>
          <p:nvSpPr>
            <p:cNvPr id="17" name="Freeform 17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8"/>
              <a:stretch>
                <a:fillRect l="223" t="-90" r="223" b="-90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0" y="0"/>
            <a:ext cx="18288000" cy="3086100"/>
            <a:chOff x="0" y="0"/>
            <a:chExt cx="4816593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2" name="Freeform 22"/>
          <p:cNvSpPr/>
          <p:nvPr/>
        </p:nvSpPr>
        <p:spPr>
          <a:xfrm>
            <a:off x="-1586068" y="-1808676"/>
            <a:ext cx="3172137" cy="4114800"/>
          </a:xfrm>
          <a:custGeom>
            <a:avLst/>
            <a:gdLst/>
            <a:ahLst/>
            <a:cxnLst/>
            <a:rect l="l" t="t" r="r" b="b"/>
            <a:pathLst>
              <a:path w="3172137" h="4114800">
                <a:moveTo>
                  <a:pt x="0" y="0"/>
                </a:moveTo>
                <a:lnTo>
                  <a:pt x="3172136" y="0"/>
                </a:lnTo>
                <a:lnTo>
                  <a:pt x="317213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Freeform 23"/>
          <p:cNvSpPr/>
          <p:nvPr/>
        </p:nvSpPr>
        <p:spPr>
          <a:xfrm>
            <a:off x="-874585" y="9258300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4" name="Freeform 24"/>
          <p:cNvSpPr/>
          <p:nvPr/>
        </p:nvSpPr>
        <p:spPr>
          <a:xfrm>
            <a:off x="16384715" y="-413585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TextBox 25"/>
          <p:cNvSpPr txBox="1"/>
          <p:nvPr/>
        </p:nvSpPr>
        <p:spPr>
          <a:xfrm>
            <a:off x="2349317" y="6423761"/>
            <a:ext cx="2731184" cy="819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Open Sauce"/>
              </a:rPr>
              <a:t>Sewwandi W.M.C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563861" y="7421816"/>
            <a:ext cx="2302097" cy="304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4"/>
              </a:lnSpc>
            </a:pPr>
            <a:r>
              <a:rPr lang="en-US" sz="2053" spc="102">
                <a:solidFill>
                  <a:srgbClr val="FFFBFB"/>
                </a:solidFill>
                <a:latin typeface="Open Sauce"/>
              </a:rPr>
              <a:t>IT20298494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6076812" y="6423761"/>
            <a:ext cx="2516641" cy="819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Open Sauce"/>
              </a:rPr>
              <a:t>Gangoda G.G.W.N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6184084" y="7421816"/>
            <a:ext cx="2302097" cy="30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4"/>
              </a:lnSpc>
            </a:pPr>
            <a:r>
              <a:rPr lang="en-US" sz="2053" spc="102">
                <a:solidFill>
                  <a:srgbClr val="FFFBFB"/>
                </a:solidFill>
                <a:latin typeface="Open Sauce"/>
              </a:rPr>
              <a:t>IT20916626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588519" y="6423761"/>
            <a:ext cx="2731184" cy="819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 dirty="0">
                <a:solidFill>
                  <a:srgbClr val="FFFBFB"/>
                </a:solidFill>
                <a:latin typeface="Open Sauce"/>
              </a:rPr>
              <a:t>Purnamal M.C.P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803063" y="7421816"/>
            <a:ext cx="2302097" cy="304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4"/>
              </a:lnSpc>
            </a:pPr>
            <a:r>
              <a:rPr lang="en-US" sz="2053" spc="102" dirty="0">
                <a:solidFill>
                  <a:srgbClr val="FFFBFB"/>
                </a:solidFill>
                <a:latin typeface="Open Sauce"/>
              </a:rPr>
              <a:t>IT20655334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3207498" y="6423761"/>
            <a:ext cx="2731184" cy="819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 dirty="0">
                <a:solidFill>
                  <a:srgbClr val="FFFBFB"/>
                </a:solidFill>
                <a:latin typeface="Open Sauce"/>
              </a:rPr>
              <a:t>Munasinghe M.G.P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3422042" y="7421816"/>
            <a:ext cx="2302097" cy="304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4"/>
              </a:lnSpc>
            </a:pPr>
            <a:endParaRPr lang="en-US" sz="2053" spc="102" dirty="0">
              <a:solidFill>
                <a:srgbClr val="FFFBFB"/>
              </a:solidFill>
              <a:latin typeface="Open Sauce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5080502" y="1698223"/>
            <a:ext cx="7845600" cy="8723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862"/>
              </a:lnSpc>
              <a:spcBef>
                <a:spcPct val="0"/>
              </a:spcBef>
            </a:pPr>
            <a:r>
              <a:rPr lang="en-US" sz="5921" spc="207">
                <a:solidFill>
                  <a:srgbClr val="FFFFFF"/>
                </a:solidFill>
                <a:latin typeface="Codec Pro ExtraBold"/>
              </a:rPr>
              <a:t>Our Team Members</a:t>
            </a:r>
          </a:p>
        </p:txBody>
      </p:sp>
      <p:sp>
        <p:nvSpPr>
          <p:cNvPr id="34" name="TextBox 30">
            <a:extLst>
              <a:ext uri="{FF2B5EF4-FFF2-40B4-BE49-F238E27FC236}">
                <a16:creationId xmlns:a16="http://schemas.microsoft.com/office/drawing/2014/main" id="{3F63E33C-6BEE-AD90-DC2D-7EC9ABD73C7C}"/>
              </a:ext>
            </a:extLst>
          </p:cNvPr>
          <p:cNvSpPr txBox="1"/>
          <p:nvPr/>
        </p:nvSpPr>
        <p:spPr>
          <a:xfrm>
            <a:off x="13436790" y="7431039"/>
            <a:ext cx="2302097" cy="304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64"/>
              </a:lnSpc>
            </a:pPr>
            <a:r>
              <a:rPr lang="en-US" sz="2053" spc="102">
                <a:solidFill>
                  <a:srgbClr val="FFFBFB"/>
                </a:solidFill>
                <a:latin typeface="Open Sauce"/>
              </a:rPr>
              <a:t>IT20667450</a:t>
            </a:r>
            <a:endParaRPr lang="en-US" sz="2053" spc="102" dirty="0">
              <a:solidFill>
                <a:srgbClr val="FFFBFB"/>
              </a:solidFill>
              <a:latin typeface="Open Sauc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87774" y="2605605"/>
            <a:ext cx="1408888" cy="1280807"/>
          </a:xfrm>
          <a:custGeom>
            <a:avLst/>
            <a:gdLst/>
            <a:ahLst/>
            <a:cxnLst/>
            <a:rect l="l" t="t" r="r" b="b"/>
            <a:pathLst>
              <a:path w="1408888" h="1280807">
                <a:moveTo>
                  <a:pt x="0" y="0"/>
                </a:moveTo>
                <a:lnTo>
                  <a:pt x="1408888" y="0"/>
                </a:lnTo>
                <a:lnTo>
                  <a:pt x="1408888" y="1280807"/>
                </a:lnTo>
                <a:lnTo>
                  <a:pt x="0" y="128080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322124" y="7754894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flipH="1" flipV="1">
            <a:off x="-2059222" y="-798391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4118444" y="3654182"/>
                </a:moveTo>
                <a:lnTo>
                  <a:pt x="0" y="3654182"/>
                </a:lnTo>
                <a:lnTo>
                  <a:pt x="0" y="0"/>
                </a:lnTo>
                <a:lnTo>
                  <a:pt x="4118444" y="0"/>
                </a:lnTo>
                <a:lnTo>
                  <a:pt x="4118444" y="365418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937517" y="1392956"/>
            <a:ext cx="6930010" cy="6872617"/>
          </a:xfrm>
          <a:custGeom>
            <a:avLst/>
            <a:gdLst/>
            <a:ahLst/>
            <a:cxnLst/>
            <a:rect l="l" t="t" r="r" b="b"/>
            <a:pathLst>
              <a:path w="6930010" h="6872617">
                <a:moveTo>
                  <a:pt x="0" y="0"/>
                </a:moveTo>
                <a:lnTo>
                  <a:pt x="6930010" y="0"/>
                </a:lnTo>
                <a:lnTo>
                  <a:pt x="6930010" y="6872617"/>
                </a:lnTo>
                <a:lnTo>
                  <a:pt x="0" y="68726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491" t="-1517" r="-2775" b="-294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054030" y="301100"/>
            <a:ext cx="6179940" cy="1063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56"/>
              </a:lnSpc>
              <a:spcBef>
                <a:spcPct val="0"/>
              </a:spcBef>
            </a:pPr>
            <a:r>
              <a:rPr lang="en-US" sz="5765" spc="565">
                <a:solidFill>
                  <a:srgbClr val="397D5A"/>
                </a:solidFill>
                <a:latin typeface="Codec Pro ExtraBold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17430" y="2929251"/>
            <a:ext cx="10220088" cy="2009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0028" lvl="1" indent="-315014" algn="l">
              <a:lnSpc>
                <a:spcPts val="4027"/>
              </a:lnSpc>
              <a:buFont typeface="Arial"/>
              <a:buChar char="•"/>
            </a:pPr>
            <a:r>
              <a:rPr lang="en-US" sz="2918" spc="285">
                <a:solidFill>
                  <a:srgbClr val="009245"/>
                </a:solidFill>
                <a:latin typeface="Open Sauce Bold"/>
              </a:rPr>
              <a:t>Our project focuses on an IoT system that manages inside temperature depending on the Heat Index by manipulating the windows automatically.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17430" y="5392185"/>
            <a:ext cx="9570662" cy="153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5374" lvl="1" indent="-317687" algn="l">
              <a:lnSpc>
                <a:spcPts val="4061"/>
              </a:lnSpc>
              <a:buFont typeface="Arial"/>
              <a:buChar char="•"/>
            </a:pPr>
            <a:r>
              <a:rPr lang="en-US" sz="2942" spc="288">
                <a:solidFill>
                  <a:srgbClr val="009245"/>
                </a:solidFill>
                <a:latin typeface="Open Sauce Bold"/>
              </a:rPr>
              <a:t>The current Heat Index as well as the relative humidity for the past 12 months and the relative humidity for 12 months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592495" y="7573922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6887962" y="5985119"/>
            <a:ext cx="2085109" cy="208510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-1560220" y="1728186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19"/>
                </a:lnTo>
                <a:lnTo>
                  <a:pt x="0" y="468731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-2262642" y="-3904566"/>
            <a:ext cx="8637895" cy="8637895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C573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583176" y="1088002"/>
            <a:ext cx="1164616" cy="1662383"/>
            <a:chOff x="0" y="0"/>
            <a:chExt cx="1451520" cy="2071913"/>
          </a:xfrm>
        </p:grpSpPr>
        <p:sp>
          <p:nvSpPr>
            <p:cNvPr id="11" name="Freeform 11"/>
            <p:cNvSpPr/>
            <p:nvPr/>
          </p:nvSpPr>
          <p:spPr>
            <a:xfrm>
              <a:off x="0" y="-19812"/>
              <a:ext cx="1474216" cy="2135750"/>
            </a:xfrm>
            <a:custGeom>
              <a:avLst/>
              <a:gdLst/>
              <a:ahLst/>
              <a:cxnLst/>
              <a:rect l="l" t="t" r="r" b="b"/>
              <a:pathLst>
                <a:path w="1474216" h="2135750">
                  <a:moveTo>
                    <a:pt x="1394587" y="1191568"/>
                  </a:moveTo>
                  <a:lnTo>
                    <a:pt x="395351" y="2061296"/>
                  </a:lnTo>
                  <a:cubicBezTo>
                    <a:pt x="315849" y="2135750"/>
                    <a:pt x="186944" y="2135750"/>
                    <a:pt x="107315" y="2061296"/>
                  </a:cubicBezTo>
                  <a:lnTo>
                    <a:pt x="0" y="1967803"/>
                  </a:lnTo>
                  <a:lnTo>
                    <a:pt x="891286" y="1191568"/>
                  </a:lnTo>
                  <a:cubicBezTo>
                    <a:pt x="970788" y="1122388"/>
                    <a:pt x="970788" y="1010108"/>
                    <a:pt x="891286" y="940927"/>
                  </a:cubicBezTo>
                  <a:lnTo>
                    <a:pt x="0" y="165245"/>
                  </a:lnTo>
                  <a:lnTo>
                    <a:pt x="107442" y="71753"/>
                  </a:lnTo>
                  <a:cubicBezTo>
                    <a:pt x="186944" y="0"/>
                    <a:pt x="315849" y="0"/>
                    <a:pt x="395478" y="71753"/>
                  </a:cubicBezTo>
                  <a:lnTo>
                    <a:pt x="1394714" y="940927"/>
                  </a:lnTo>
                  <a:cubicBezTo>
                    <a:pt x="1474216" y="1010108"/>
                    <a:pt x="1474216" y="1122388"/>
                    <a:pt x="1394714" y="1191568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644509" y="1692639"/>
            <a:ext cx="325815" cy="605415"/>
            <a:chOff x="0" y="0"/>
            <a:chExt cx="406080" cy="754560"/>
          </a:xfrm>
        </p:grpSpPr>
        <p:sp>
          <p:nvSpPr>
            <p:cNvPr id="13" name="Freeform 13"/>
            <p:cNvSpPr/>
            <p:nvPr/>
          </p:nvSpPr>
          <p:spPr>
            <a:xfrm>
              <a:off x="0" y="-32385"/>
              <a:ext cx="446659" cy="842137"/>
            </a:xfrm>
            <a:custGeom>
              <a:avLst/>
              <a:gdLst/>
              <a:ahLst/>
              <a:cxnLst/>
              <a:rect l="l" t="t" r="r" b="b"/>
              <a:pathLst>
                <a:path w="446659" h="842137">
                  <a:moveTo>
                    <a:pt x="350393" y="246126"/>
                  </a:moveTo>
                  <a:lnTo>
                    <a:pt x="165354" y="60960"/>
                  </a:lnTo>
                  <a:cubicBezTo>
                    <a:pt x="104394" y="0"/>
                    <a:pt x="0" y="42926"/>
                    <a:pt x="0" y="129413"/>
                  </a:cubicBezTo>
                  <a:lnTo>
                    <a:pt x="0" y="712724"/>
                  </a:lnTo>
                  <a:cubicBezTo>
                    <a:pt x="0" y="799211"/>
                    <a:pt x="104394" y="842137"/>
                    <a:pt x="165354" y="781177"/>
                  </a:cubicBezTo>
                  <a:lnTo>
                    <a:pt x="350393" y="596138"/>
                  </a:lnTo>
                  <a:cubicBezTo>
                    <a:pt x="446659" y="499237"/>
                    <a:pt x="446659" y="342519"/>
                    <a:pt x="350393" y="246126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7907654" y="1028700"/>
            <a:ext cx="8401780" cy="1812428"/>
            <a:chOff x="0" y="0"/>
            <a:chExt cx="10471567" cy="225892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528478" cy="2305448"/>
            </a:xfrm>
            <a:custGeom>
              <a:avLst/>
              <a:gdLst/>
              <a:ahLst/>
              <a:cxnLst/>
              <a:rect l="l" t="t" r="r" b="b"/>
              <a:pathLst>
                <a:path w="10528478" h="2305448">
                  <a:moveTo>
                    <a:pt x="9180336" y="0"/>
                  </a:moveTo>
                  <a:lnTo>
                    <a:pt x="0" y="0"/>
                  </a:lnTo>
                  <a:lnTo>
                    <a:pt x="1189720" y="987141"/>
                  </a:lnTo>
                  <a:cubicBezTo>
                    <a:pt x="1245806" y="1033691"/>
                    <a:pt x="1274661" y="1095360"/>
                    <a:pt x="1274661" y="1156878"/>
                  </a:cubicBezTo>
                  <a:cubicBezTo>
                    <a:pt x="1274661" y="1218397"/>
                    <a:pt x="1246708" y="1279466"/>
                    <a:pt x="1189720" y="1326616"/>
                  </a:cubicBezTo>
                  <a:lnTo>
                    <a:pt x="902" y="2305448"/>
                  </a:lnTo>
                  <a:lnTo>
                    <a:pt x="9179615" y="2305448"/>
                  </a:lnTo>
                  <a:lnTo>
                    <a:pt x="10528478" y="1156878"/>
                  </a:lnTo>
                  <a:lnTo>
                    <a:pt x="9180336" y="0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030349" y="3374528"/>
            <a:ext cx="1165193" cy="1910409"/>
            <a:chOff x="0" y="0"/>
            <a:chExt cx="1452240" cy="2381040"/>
          </a:xfrm>
        </p:grpSpPr>
        <p:sp>
          <p:nvSpPr>
            <p:cNvPr id="17" name="Freeform 17"/>
            <p:cNvSpPr/>
            <p:nvPr/>
          </p:nvSpPr>
          <p:spPr>
            <a:xfrm>
              <a:off x="-19685" y="-19812"/>
              <a:ext cx="1474216" cy="2444877"/>
            </a:xfrm>
            <a:custGeom>
              <a:avLst/>
              <a:gdLst/>
              <a:ahLst/>
              <a:cxnLst/>
              <a:rect l="l" t="t" r="r" b="b"/>
              <a:pathLst>
                <a:path w="1474216" h="2444877">
                  <a:moveTo>
                    <a:pt x="78994" y="1078484"/>
                  </a:moveTo>
                  <a:lnTo>
                    <a:pt x="1078611" y="78994"/>
                  </a:lnTo>
                  <a:cubicBezTo>
                    <a:pt x="1158240" y="0"/>
                    <a:pt x="1287145" y="0"/>
                    <a:pt x="1366774" y="78994"/>
                  </a:cubicBezTo>
                  <a:lnTo>
                    <a:pt x="1474216" y="186436"/>
                  </a:lnTo>
                  <a:lnTo>
                    <a:pt x="582549" y="1078484"/>
                  </a:lnTo>
                  <a:cubicBezTo>
                    <a:pt x="502920" y="1157986"/>
                    <a:pt x="502920" y="1287018"/>
                    <a:pt x="582549" y="1366520"/>
                  </a:cubicBezTo>
                  <a:lnTo>
                    <a:pt x="1474216" y="2257933"/>
                  </a:lnTo>
                  <a:lnTo>
                    <a:pt x="1366774" y="2365375"/>
                  </a:lnTo>
                  <a:cubicBezTo>
                    <a:pt x="1287145" y="2444877"/>
                    <a:pt x="1158240" y="2444877"/>
                    <a:pt x="1078611" y="2365375"/>
                  </a:cubicBezTo>
                  <a:lnTo>
                    <a:pt x="78994" y="1366012"/>
                  </a:lnTo>
                  <a:cubicBezTo>
                    <a:pt x="0" y="1286510"/>
                    <a:pt x="0" y="1158113"/>
                    <a:pt x="78994" y="1078484"/>
                  </a:cubicBez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1671570" y="4054994"/>
            <a:ext cx="325815" cy="605415"/>
            <a:chOff x="0" y="0"/>
            <a:chExt cx="406080" cy="754560"/>
          </a:xfrm>
        </p:grpSpPr>
        <p:sp>
          <p:nvSpPr>
            <p:cNvPr id="19" name="Freeform 19"/>
            <p:cNvSpPr/>
            <p:nvPr/>
          </p:nvSpPr>
          <p:spPr>
            <a:xfrm>
              <a:off x="-24257" y="-32385"/>
              <a:ext cx="447294" cy="842264"/>
            </a:xfrm>
            <a:custGeom>
              <a:avLst/>
              <a:gdLst/>
              <a:ahLst/>
              <a:cxnLst/>
              <a:rect l="l" t="t" r="r" b="b"/>
              <a:pathLst>
                <a:path w="447294" h="842264">
                  <a:moveTo>
                    <a:pt x="96901" y="596138"/>
                  </a:moveTo>
                  <a:lnTo>
                    <a:pt x="281940" y="781304"/>
                  </a:lnTo>
                  <a:cubicBezTo>
                    <a:pt x="342900" y="842264"/>
                    <a:pt x="447294" y="799338"/>
                    <a:pt x="447294" y="712851"/>
                  </a:cubicBezTo>
                  <a:lnTo>
                    <a:pt x="447294" y="129413"/>
                  </a:lnTo>
                  <a:cubicBezTo>
                    <a:pt x="447294" y="42926"/>
                    <a:pt x="342900" y="0"/>
                    <a:pt x="281940" y="60960"/>
                  </a:cubicBezTo>
                  <a:lnTo>
                    <a:pt x="96901" y="246126"/>
                  </a:lnTo>
                  <a:cubicBezTo>
                    <a:pt x="0" y="343027"/>
                    <a:pt x="0" y="499237"/>
                    <a:pt x="96901" y="596138"/>
                  </a:cubicBez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034547" y="3407790"/>
            <a:ext cx="6554702" cy="1899822"/>
            <a:chOff x="0" y="0"/>
            <a:chExt cx="8169460" cy="236784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226920" cy="2414371"/>
            </a:xfrm>
            <a:custGeom>
              <a:avLst/>
              <a:gdLst/>
              <a:ahLst/>
              <a:cxnLst/>
              <a:rect l="l" t="t" r="r" b="b"/>
              <a:pathLst>
                <a:path w="8226920" h="2414371">
                  <a:moveTo>
                    <a:pt x="1070977" y="2414371"/>
                  </a:moveTo>
                  <a:lnTo>
                    <a:pt x="8226920" y="2414371"/>
                  </a:lnTo>
                  <a:lnTo>
                    <a:pt x="7304864" y="1390584"/>
                  </a:lnTo>
                  <a:cubicBezTo>
                    <a:pt x="7261126" y="1341789"/>
                    <a:pt x="7238623" y="1277147"/>
                    <a:pt x="7238623" y="1212662"/>
                  </a:cubicBezTo>
                  <a:cubicBezTo>
                    <a:pt x="7238623" y="1148177"/>
                    <a:pt x="7260562" y="1084163"/>
                    <a:pt x="7304864" y="1034740"/>
                  </a:cubicBezTo>
                  <a:lnTo>
                    <a:pt x="8226411" y="0"/>
                  </a:lnTo>
                  <a:lnTo>
                    <a:pt x="1070977" y="0"/>
                  </a:lnTo>
                  <a:lnTo>
                    <a:pt x="0" y="1211878"/>
                  </a:lnTo>
                  <a:lnTo>
                    <a:pt x="1070977" y="2414244"/>
                  </a:ln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7388017" y="5637362"/>
            <a:ext cx="1164616" cy="1428385"/>
            <a:chOff x="0" y="0"/>
            <a:chExt cx="1451520" cy="1780269"/>
          </a:xfrm>
        </p:grpSpPr>
        <p:sp>
          <p:nvSpPr>
            <p:cNvPr id="23" name="Freeform 23"/>
            <p:cNvSpPr/>
            <p:nvPr/>
          </p:nvSpPr>
          <p:spPr>
            <a:xfrm>
              <a:off x="0" y="-19812"/>
              <a:ext cx="1474216" cy="1844106"/>
            </a:xfrm>
            <a:custGeom>
              <a:avLst/>
              <a:gdLst/>
              <a:ahLst/>
              <a:cxnLst/>
              <a:rect l="l" t="t" r="r" b="b"/>
              <a:pathLst>
                <a:path w="1474216" h="1844106">
                  <a:moveTo>
                    <a:pt x="1394587" y="1026631"/>
                  </a:moveTo>
                  <a:lnTo>
                    <a:pt x="395351" y="1773935"/>
                  </a:lnTo>
                  <a:cubicBezTo>
                    <a:pt x="315849" y="1844106"/>
                    <a:pt x="186944" y="1844106"/>
                    <a:pt x="107315" y="1773935"/>
                  </a:cubicBezTo>
                  <a:lnTo>
                    <a:pt x="0" y="1693602"/>
                  </a:lnTo>
                  <a:lnTo>
                    <a:pt x="891286" y="1026631"/>
                  </a:lnTo>
                  <a:cubicBezTo>
                    <a:pt x="970788" y="967189"/>
                    <a:pt x="970788" y="870713"/>
                    <a:pt x="891286" y="811271"/>
                  </a:cubicBezTo>
                  <a:lnTo>
                    <a:pt x="0" y="144774"/>
                  </a:lnTo>
                  <a:lnTo>
                    <a:pt x="107442" y="64441"/>
                  </a:lnTo>
                  <a:cubicBezTo>
                    <a:pt x="186944" y="0"/>
                    <a:pt x="315849" y="0"/>
                    <a:pt x="395478" y="64441"/>
                  </a:cubicBezTo>
                  <a:lnTo>
                    <a:pt x="1394714" y="811271"/>
                  </a:lnTo>
                  <a:cubicBezTo>
                    <a:pt x="1474216" y="870713"/>
                    <a:pt x="1474216" y="967189"/>
                    <a:pt x="1394714" y="1026631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449560" y="6112798"/>
            <a:ext cx="325815" cy="605415"/>
            <a:chOff x="0" y="0"/>
            <a:chExt cx="406080" cy="754560"/>
          </a:xfrm>
        </p:grpSpPr>
        <p:sp>
          <p:nvSpPr>
            <p:cNvPr id="25" name="Freeform 25"/>
            <p:cNvSpPr/>
            <p:nvPr/>
          </p:nvSpPr>
          <p:spPr>
            <a:xfrm>
              <a:off x="0" y="-32385"/>
              <a:ext cx="446659" cy="842137"/>
            </a:xfrm>
            <a:custGeom>
              <a:avLst/>
              <a:gdLst/>
              <a:ahLst/>
              <a:cxnLst/>
              <a:rect l="l" t="t" r="r" b="b"/>
              <a:pathLst>
                <a:path w="446659" h="842137">
                  <a:moveTo>
                    <a:pt x="350393" y="246126"/>
                  </a:moveTo>
                  <a:lnTo>
                    <a:pt x="165354" y="60960"/>
                  </a:lnTo>
                  <a:cubicBezTo>
                    <a:pt x="104394" y="0"/>
                    <a:pt x="0" y="42926"/>
                    <a:pt x="0" y="129413"/>
                  </a:cubicBezTo>
                  <a:lnTo>
                    <a:pt x="0" y="712724"/>
                  </a:lnTo>
                  <a:cubicBezTo>
                    <a:pt x="0" y="799211"/>
                    <a:pt x="104394" y="842137"/>
                    <a:pt x="165354" y="781177"/>
                  </a:cubicBezTo>
                  <a:lnTo>
                    <a:pt x="350393" y="596138"/>
                  </a:lnTo>
                  <a:cubicBezTo>
                    <a:pt x="446659" y="499237"/>
                    <a:pt x="446659" y="342519"/>
                    <a:pt x="350393" y="246126"/>
                  </a:cubicBez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755734" y="5637362"/>
            <a:ext cx="8553701" cy="1630662"/>
            <a:chOff x="0" y="0"/>
            <a:chExt cx="10660914" cy="2032377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0717825" cy="2078903"/>
            </a:xfrm>
            <a:custGeom>
              <a:avLst/>
              <a:gdLst/>
              <a:ahLst/>
              <a:cxnLst/>
              <a:rect l="l" t="t" r="r" b="b"/>
              <a:pathLst>
                <a:path w="10717825" h="2078903">
                  <a:moveTo>
                    <a:pt x="9346334" y="0"/>
                  </a:moveTo>
                  <a:lnTo>
                    <a:pt x="0" y="0"/>
                  </a:lnTo>
                  <a:lnTo>
                    <a:pt x="1211232" y="888142"/>
                  </a:lnTo>
                  <a:cubicBezTo>
                    <a:pt x="1268333" y="930024"/>
                    <a:pt x="1297709" y="985507"/>
                    <a:pt x="1297709" y="1040856"/>
                  </a:cubicBezTo>
                  <a:cubicBezTo>
                    <a:pt x="1297709" y="1096205"/>
                    <a:pt x="1269251" y="1151150"/>
                    <a:pt x="1211232" y="1193571"/>
                  </a:cubicBezTo>
                  <a:lnTo>
                    <a:pt x="918" y="2078903"/>
                  </a:lnTo>
                  <a:lnTo>
                    <a:pt x="9345600" y="2078903"/>
                  </a:lnTo>
                  <a:lnTo>
                    <a:pt x="10717825" y="1040856"/>
                  </a:lnTo>
                  <a:lnTo>
                    <a:pt x="9346334" y="0"/>
                  </a:lnTo>
                  <a:close/>
                </a:path>
              </a:pathLst>
            </a:custGeom>
            <a:solidFill>
              <a:srgbClr val="1C5739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8" name="Group 28"/>
          <p:cNvGrpSpPr/>
          <p:nvPr/>
        </p:nvGrpSpPr>
        <p:grpSpPr>
          <a:xfrm>
            <a:off x="10714065" y="7642590"/>
            <a:ext cx="1165193" cy="1910409"/>
            <a:chOff x="0" y="0"/>
            <a:chExt cx="1452240" cy="2381040"/>
          </a:xfrm>
        </p:grpSpPr>
        <p:sp>
          <p:nvSpPr>
            <p:cNvPr id="29" name="Freeform 29"/>
            <p:cNvSpPr/>
            <p:nvPr/>
          </p:nvSpPr>
          <p:spPr>
            <a:xfrm>
              <a:off x="-19685" y="-19812"/>
              <a:ext cx="1474216" cy="2444877"/>
            </a:xfrm>
            <a:custGeom>
              <a:avLst/>
              <a:gdLst/>
              <a:ahLst/>
              <a:cxnLst/>
              <a:rect l="l" t="t" r="r" b="b"/>
              <a:pathLst>
                <a:path w="1474216" h="2444877">
                  <a:moveTo>
                    <a:pt x="78994" y="1078484"/>
                  </a:moveTo>
                  <a:lnTo>
                    <a:pt x="1078611" y="78994"/>
                  </a:lnTo>
                  <a:cubicBezTo>
                    <a:pt x="1158240" y="0"/>
                    <a:pt x="1287145" y="0"/>
                    <a:pt x="1366774" y="78994"/>
                  </a:cubicBezTo>
                  <a:lnTo>
                    <a:pt x="1474216" y="186436"/>
                  </a:lnTo>
                  <a:lnTo>
                    <a:pt x="582549" y="1078484"/>
                  </a:lnTo>
                  <a:cubicBezTo>
                    <a:pt x="502920" y="1157986"/>
                    <a:pt x="502920" y="1287018"/>
                    <a:pt x="582549" y="1366520"/>
                  </a:cubicBezTo>
                  <a:lnTo>
                    <a:pt x="1474216" y="2257933"/>
                  </a:lnTo>
                  <a:lnTo>
                    <a:pt x="1366774" y="2365375"/>
                  </a:lnTo>
                  <a:cubicBezTo>
                    <a:pt x="1287145" y="2444877"/>
                    <a:pt x="1158240" y="2444877"/>
                    <a:pt x="1078611" y="2365375"/>
                  </a:cubicBezTo>
                  <a:lnTo>
                    <a:pt x="78994" y="1366012"/>
                  </a:lnTo>
                  <a:cubicBezTo>
                    <a:pt x="0" y="1286510"/>
                    <a:pt x="0" y="1158113"/>
                    <a:pt x="78994" y="1078484"/>
                  </a:cubicBez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3127100" y="7599147"/>
            <a:ext cx="8322938" cy="1997295"/>
            <a:chOff x="0" y="0"/>
            <a:chExt cx="10373302" cy="2489331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10430763" cy="2535857"/>
            </a:xfrm>
            <a:custGeom>
              <a:avLst/>
              <a:gdLst/>
              <a:ahLst/>
              <a:cxnLst/>
              <a:rect l="l" t="t" r="r" b="b"/>
              <a:pathLst>
                <a:path w="10430763" h="2535857">
                  <a:moveTo>
                    <a:pt x="1359890" y="2535857"/>
                  </a:moveTo>
                  <a:lnTo>
                    <a:pt x="10430763" y="2535857"/>
                  </a:lnTo>
                  <a:lnTo>
                    <a:pt x="9275469" y="1461930"/>
                  </a:lnTo>
                  <a:cubicBezTo>
                    <a:pt x="9219931" y="1410631"/>
                    <a:pt x="9191358" y="1342673"/>
                    <a:pt x="9191358" y="1274880"/>
                  </a:cubicBezTo>
                  <a:cubicBezTo>
                    <a:pt x="9191358" y="1207086"/>
                    <a:pt x="9219216" y="1139788"/>
                    <a:pt x="9275469" y="1087829"/>
                  </a:cubicBezTo>
                  <a:lnTo>
                    <a:pt x="10430254" y="0"/>
                  </a:lnTo>
                  <a:lnTo>
                    <a:pt x="1359890" y="0"/>
                  </a:lnTo>
                  <a:lnTo>
                    <a:pt x="0" y="1274055"/>
                  </a:lnTo>
                  <a:lnTo>
                    <a:pt x="1359890" y="2535730"/>
                  </a:ln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643624" y="610549"/>
            <a:ext cx="5605439" cy="21398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06"/>
              </a:lnSpc>
              <a:spcBef>
                <a:spcPct val="0"/>
              </a:spcBef>
            </a:pPr>
            <a:r>
              <a:rPr lang="en-US" sz="5946" spc="582">
                <a:solidFill>
                  <a:srgbClr val="FFFFFF"/>
                </a:solidFill>
                <a:latin typeface="Codec Pro ExtraBold"/>
              </a:rPr>
              <a:t>Weekly Progress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144000" y="1231006"/>
            <a:ext cx="6347005" cy="170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02"/>
              </a:lnSpc>
            </a:pPr>
            <a:r>
              <a:rPr lang="en-US" sz="1958" spc="191">
                <a:solidFill>
                  <a:srgbClr val="FFFFFF"/>
                </a:solidFill>
                <a:latin typeface="Open Sauce"/>
              </a:rPr>
              <a:t>Team worked on gathering the required knowledge on IoT devices and technologies such as the usage of DHT11, SG90 Servo motor, Node-red and ARIMA model.</a:t>
            </a:r>
          </a:p>
          <a:p>
            <a:pPr marL="0" lvl="0" indent="0" algn="l">
              <a:lnSpc>
                <a:spcPts val="2702"/>
              </a:lnSpc>
              <a:spcBef>
                <a:spcPct val="0"/>
              </a:spcBef>
            </a:pPr>
            <a:endParaRPr lang="en-US" sz="1958" spc="191">
              <a:solidFill>
                <a:srgbClr val="FFFFFF"/>
              </a:solidFill>
              <a:latin typeface="Open Sauce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6363363" y="1852472"/>
            <a:ext cx="979531" cy="799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Codec Pro ExtraBold"/>
              </a:rPr>
              <a:t>01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079705" y="3714588"/>
            <a:ext cx="979531" cy="799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Codec Pro ExtraBold"/>
              </a:rPr>
              <a:t>02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8937080" y="5962559"/>
            <a:ext cx="6553926" cy="679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702"/>
              </a:lnSpc>
              <a:spcBef>
                <a:spcPct val="0"/>
              </a:spcBef>
            </a:pPr>
            <a:r>
              <a:rPr lang="en-US" sz="1958" spc="191">
                <a:solidFill>
                  <a:srgbClr val="FFFFFF"/>
                </a:solidFill>
                <a:latin typeface="Open Sauce Bold"/>
              </a:rPr>
              <a:t>Utilized to set up the Node red, build the model and configure the actuators.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6211443" y="5969923"/>
            <a:ext cx="979531" cy="799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Codec Pro ExtraBold"/>
              </a:rPr>
              <a:t>03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2108544" y="8106224"/>
            <a:ext cx="979531" cy="799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047"/>
              </a:lnSpc>
              <a:spcBef>
                <a:spcPct val="0"/>
              </a:spcBef>
            </a:pPr>
            <a:r>
              <a:rPr lang="en-US" sz="4381" spc="429">
                <a:solidFill>
                  <a:srgbClr val="231F20"/>
                </a:solidFill>
                <a:latin typeface="Codec Pro ExtraBold"/>
              </a:rPr>
              <a:t>04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5300155" y="3490314"/>
            <a:ext cx="5413910" cy="17078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02"/>
              </a:lnSpc>
            </a:pPr>
            <a:r>
              <a:rPr lang="en-US" sz="1958" spc="191">
                <a:solidFill>
                  <a:srgbClr val="FFFFFF"/>
                </a:solidFill>
                <a:latin typeface="Open Sauce Bold"/>
              </a:rPr>
              <a:t>Hardware components were checked, and the initial steps were taken to implement the system and assemble the hardware.</a:t>
            </a:r>
          </a:p>
          <a:p>
            <a:pPr marL="0" lvl="0" indent="0" algn="r">
              <a:lnSpc>
                <a:spcPts val="2702"/>
              </a:lnSpc>
              <a:spcBef>
                <a:spcPct val="0"/>
              </a:spcBef>
            </a:pPr>
            <a:endParaRPr lang="en-US" sz="1958" spc="191">
              <a:solidFill>
                <a:srgbClr val="FFFFFF"/>
              </a:solidFill>
              <a:latin typeface="Open Sauce Bold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3446344" y="7942047"/>
            <a:ext cx="6945597" cy="1364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2702"/>
              </a:lnSpc>
              <a:spcBef>
                <a:spcPct val="0"/>
              </a:spcBef>
            </a:pPr>
            <a:r>
              <a:rPr lang="en-US" sz="1958" spc="191">
                <a:solidFill>
                  <a:srgbClr val="FFFFFF"/>
                </a:solidFill>
                <a:latin typeface="Open Sauce Bold"/>
              </a:rPr>
              <a:t>We were able to integrate all the hardware components as well as the model and finalize the project and tested and upgraded the product.</a:t>
            </a:r>
          </a:p>
        </p:txBody>
      </p:sp>
      <p:grpSp>
        <p:nvGrpSpPr>
          <p:cNvPr id="41" name="Group 41"/>
          <p:cNvGrpSpPr/>
          <p:nvPr/>
        </p:nvGrpSpPr>
        <p:grpSpPr>
          <a:xfrm>
            <a:off x="11508662" y="8300046"/>
            <a:ext cx="325815" cy="605415"/>
            <a:chOff x="0" y="0"/>
            <a:chExt cx="406080" cy="754560"/>
          </a:xfrm>
        </p:grpSpPr>
        <p:sp>
          <p:nvSpPr>
            <p:cNvPr id="42" name="Freeform 42"/>
            <p:cNvSpPr/>
            <p:nvPr/>
          </p:nvSpPr>
          <p:spPr>
            <a:xfrm>
              <a:off x="-24257" y="-32385"/>
              <a:ext cx="447294" cy="842264"/>
            </a:xfrm>
            <a:custGeom>
              <a:avLst/>
              <a:gdLst/>
              <a:ahLst/>
              <a:cxnLst/>
              <a:rect l="l" t="t" r="r" b="b"/>
              <a:pathLst>
                <a:path w="447294" h="842264">
                  <a:moveTo>
                    <a:pt x="96901" y="596138"/>
                  </a:moveTo>
                  <a:lnTo>
                    <a:pt x="281940" y="781304"/>
                  </a:lnTo>
                  <a:cubicBezTo>
                    <a:pt x="342900" y="842264"/>
                    <a:pt x="447294" y="799338"/>
                    <a:pt x="447294" y="712851"/>
                  </a:cubicBezTo>
                  <a:lnTo>
                    <a:pt x="447294" y="129413"/>
                  </a:lnTo>
                  <a:cubicBezTo>
                    <a:pt x="447294" y="42926"/>
                    <a:pt x="342900" y="0"/>
                    <a:pt x="281940" y="60960"/>
                  </a:cubicBezTo>
                  <a:lnTo>
                    <a:pt x="96901" y="246126"/>
                  </a:lnTo>
                  <a:cubicBezTo>
                    <a:pt x="0" y="343027"/>
                    <a:pt x="0" y="499237"/>
                    <a:pt x="96901" y="596138"/>
                  </a:cubicBezTo>
                  <a:close/>
                </a:path>
              </a:pathLst>
            </a:custGeom>
            <a:solidFill>
              <a:srgbClr val="397D5A"/>
            </a:solid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987252" y="6427616"/>
            <a:ext cx="3534815" cy="3118575"/>
          </a:xfrm>
          <a:custGeom>
            <a:avLst/>
            <a:gdLst/>
            <a:ahLst/>
            <a:cxnLst/>
            <a:rect l="l" t="t" r="r" b="b"/>
            <a:pathLst>
              <a:path w="3534815" h="3118575">
                <a:moveTo>
                  <a:pt x="0" y="0"/>
                </a:moveTo>
                <a:lnTo>
                  <a:pt x="3534815" y="0"/>
                </a:lnTo>
                <a:lnTo>
                  <a:pt x="3534815" y="3118575"/>
                </a:lnTo>
                <a:lnTo>
                  <a:pt x="0" y="31185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673" b="-667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3118532" y="1028700"/>
            <a:ext cx="4140768" cy="3542477"/>
          </a:xfrm>
          <a:custGeom>
            <a:avLst/>
            <a:gdLst/>
            <a:ahLst/>
            <a:cxnLst/>
            <a:rect l="l" t="t" r="r" b="b"/>
            <a:pathLst>
              <a:path w="4140768" h="3542477">
                <a:moveTo>
                  <a:pt x="0" y="0"/>
                </a:moveTo>
                <a:lnTo>
                  <a:pt x="4140768" y="0"/>
                </a:lnTo>
                <a:lnTo>
                  <a:pt x="4140768" y="3542477"/>
                </a:lnTo>
                <a:lnTo>
                  <a:pt x="0" y="35424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613" t="-5186" b="-194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937372" y="5143500"/>
            <a:ext cx="5621986" cy="4642007"/>
          </a:xfrm>
          <a:custGeom>
            <a:avLst/>
            <a:gdLst/>
            <a:ahLst/>
            <a:cxnLst/>
            <a:rect l="l" t="t" r="r" b="b"/>
            <a:pathLst>
              <a:path w="5621986" h="4642007">
                <a:moveTo>
                  <a:pt x="0" y="0"/>
                </a:moveTo>
                <a:lnTo>
                  <a:pt x="5621986" y="0"/>
                </a:lnTo>
                <a:lnTo>
                  <a:pt x="5621986" y="4642007"/>
                </a:lnTo>
                <a:lnTo>
                  <a:pt x="0" y="46420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3627103" y="685800"/>
            <a:ext cx="10421613" cy="68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46"/>
              </a:lnSpc>
              <a:spcBef>
                <a:spcPct val="0"/>
              </a:spcBef>
            </a:pPr>
            <a:r>
              <a:rPr lang="en-US" sz="4538" spc="226">
                <a:solidFill>
                  <a:srgbClr val="397D5A"/>
                </a:solidFill>
                <a:latin typeface="Open Sauce Bold"/>
              </a:rPr>
              <a:t>Hardware Implementation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93680" y="1941341"/>
            <a:ext cx="10788527" cy="4486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34409" lvl="1" indent="-317205" algn="l">
              <a:lnSpc>
                <a:spcPts val="3526"/>
              </a:lnSpc>
              <a:buFont typeface="Arial"/>
              <a:buChar char="•"/>
            </a:pPr>
            <a:r>
              <a:rPr lang="en-US" sz="2938" spc="146">
                <a:solidFill>
                  <a:srgbClr val="009245"/>
                </a:solidFill>
                <a:latin typeface="Open Sauce Bold"/>
              </a:rPr>
              <a:t>DHT11 Sensor</a:t>
            </a:r>
            <a:r>
              <a:rPr lang="en-US" sz="2938" spc="146">
                <a:solidFill>
                  <a:srgbClr val="009245"/>
                </a:solidFill>
                <a:latin typeface="Open Sauce"/>
              </a:rPr>
              <a:t>: Used to monitor the Temperature and Humidity in the current environment.</a:t>
            </a:r>
          </a:p>
          <a:p>
            <a:pPr algn="l">
              <a:lnSpc>
                <a:spcPts val="3526"/>
              </a:lnSpc>
            </a:pPr>
            <a:endParaRPr lang="en-US" sz="2938" spc="146">
              <a:solidFill>
                <a:srgbClr val="009245"/>
              </a:solidFill>
              <a:latin typeface="Open Sauce"/>
            </a:endParaRPr>
          </a:p>
          <a:p>
            <a:pPr marL="634409" lvl="1" indent="-317205" algn="l">
              <a:lnSpc>
                <a:spcPts val="3526"/>
              </a:lnSpc>
              <a:buFont typeface="Arial"/>
              <a:buChar char="•"/>
            </a:pPr>
            <a:r>
              <a:rPr lang="en-US" sz="2938" spc="146">
                <a:solidFill>
                  <a:srgbClr val="009245"/>
                </a:solidFill>
                <a:latin typeface="Open Sauce Bold"/>
              </a:rPr>
              <a:t>SG90 Servo motor (actuator):</a:t>
            </a:r>
            <a:r>
              <a:rPr lang="en-US" sz="2938" spc="146">
                <a:solidFill>
                  <a:srgbClr val="009245"/>
                </a:solidFill>
                <a:latin typeface="Open Sauce"/>
              </a:rPr>
              <a:t> Used to display the heat index readings on a circular display by setting the motor's angle according to the relevant category of heat index.</a:t>
            </a:r>
          </a:p>
          <a:p>
            <a:pPr algn="l">
              <a:lnSpc>
                <a:spcPts val="3526"/>
              </a:lnSpc>
            </a:pPr>
            <a:endParaRPr lang="en-US" sz="2938" spc="146">
              <a:solidFill>
                <a:srgbClr val="009245"/>
              </a:solidFill>
              <a:latin typeface="Open Sauce"/>
            </a:endParaRPr>
          </a:p>
          <a:p>
            <a:pPr marL="634409" lvl="1" indent="-317205" algn="l">
              <a:lnSpc>
                <a:spcPts val="3526"/>
              </a:lnSpc>
              <a:buFont typeface="Arial"/>
              <a:buChar char="•"/>
            </a:pPr>
            <a:r>
              <a:rPr lang="en-US" sz="2938" spc="146">
                <a:solidFill>
                  <a:srgbClr val="009245"/>
                </a:solidFill>
                <a:latin typeface="Open Sauce"/>
              </a:rPr>
              <a:t>ESP 32: Used as the controller for this project. </a:t>
            </a:r>
          </a:p>
          <a:p>
            <a:pPr algn="l">
              <a:lnSpc>
                <a:spcPts val="3526"/>
              </a:lnSpc>
              <a:spcBef>
                <a:spcPct val="0"/>
              </a:spcBef>
            </a:pPr>
            <a:endParaRPr lang="en-US" sz="2938" spc="146">
              <a:solidFill>
                <a:srgbClr val="009245"/>
              </a:solidFill>
              <a:latin typeface="Open Sauce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6322124" y="7754894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flipH="1" flipV="1">
            <a:off x="-2059222" y="-798391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4118444" y="3654182"/>
                </a:moveTo>
                <a:lnTo>
                  <a:pt x="0" y="3654182"/>
                </a:lnTo>
                <a:lnTo>
                  <a:pt x="0" y="0"/>
                </a:lnTo>
                <a:lnTo>
                  <a:pt x="4118444" y="0"/>
                </a:lnTo>
                <a:lnTo>
                  <a:pt x="4118444" y="365418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48912" y="1367045"/>
            <a:ext cx="4583344" cy="2578131"/>
          </a:xfrm>
          <a:custGeom>
            <a:avLst/>
            <a:gdLst/>
            <a:ahLst/>
            <a:cxnLst/>
            <a:rect l="l" t="t" r="r" b="b"/>
            <a:pathLst>
              <a:path w="4583344" h="2578131">
                <a:moveTo>
                  <a:pt x="0" y="0"/>
                </a:moveTo>
                <a:lnTo>
                  <a:pt x="4583343" y="0"/>
                </a:lnTo>
                <a:lnTo>
                  <a:pt x="4583343" y="2578130"/>
                </a:lnTo>
                <a:lnTo>
                  <a:pt x="0" y="25781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06346" y="342900"/>
            <a:ext cx="13933430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46"/>
              </a:lnSpc>
            </a:pPr>
            <a:r>
              <a:rPr lang="en-US" sz="4538" spc="226">
                <a:solidFill>
                  <a:srgbClr val="397D5A"/>
                </a:solidFill>
                <a:latin typeface="Open Sauce Bold"/>
              </a:rPr>
              <a:t>Model creation and</a:t>
            </a:r>
          </a:p>
          <a:p>
            <a:pPr algn="ctr">
              <a:lnSpc>
                <a:spcPts val="5446"/>
              </a:lnSpc>
              <a:spcBef>
                <a:spcPct val="0"/>
              </a:spcBef>
            </a:pPr>
            <a:r>
              <a:rPr lang="en-US" sz="4538" spc="226">
                <a:solidFill>
                  <a:srgbClr val="397D5A"/>
                </a:solidFill>
                <a:latin typeface="Open Sauce Bold"/>
              </a:rPr>
              <a:t> prediction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99448" y="3052426"/>
            <a:ext cx="10423617" cy="6824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87" lvl="1" indent="-431793" algn="l">
              <a:lnSpc>
                <a:spcPts val="6039"/>
              </a:lnSpc>
              <a:buFont typeface="Arial"/>
              <a:buChar char="•"/>
            </a:pPr>
            <a:r>
              <a:rPr lang="en-US" sz="3999">
                <a:solidFill>
                  <a:srgbClr val="009245"/>
                </a:solidFill>
                <a:latin typeface="Open Sauce"/>
              </a:rPr>
              <a:t>Preprocessed the dataset by cleaning, transforming and checking for stationarity.</a:t>
            </a:r>
          </a:p>
          <a:p>
            <a:pPr algn="l">
              <a:lnSpc>
                <a:spcPts val="6039"/>
              </a:lnSpc>
            </a:pPr>
            <a:endParaRPr lang="en-US" sz="3999">
              <a:solidFill>
                <a:srgbClr val="009245"/>
              </a:solidFill>
              <a:latin typeface="Open Sauce"/>
            </a:endParaRPr>
          </a:p>
          <a:p>
            <a:pPr algn="l">
              <a:lnSpc>
                <a:spcPts val="6039"/>
              </a:lnSpc>
            </a:pPr>
            <a:endParaRPr lang="en-US" sz="3999">
              <a:solidFill>
                <a:srgbClr val="009245"/>
              </a:solidFill>
              <a:latin typeface="Open Sauce"/>
            </a:endParaRPr>
          </a:p>
          <a:p>
            <a:pPr marL="863587" lvl="1" indent="-431793" algn="l">
              <a:lnSpc>
                <a:spcPts val="6039"/>
              </a:lnSpc>
              <a:buFont typeface="Arial"/>
              <a:buChar char="•"/>
            </a:pPr>
            <a:r>
              <a:rPr lang="en-US" sz="3999">
                <a:solidFill>
                  <a:srgbClr val="009245"/>
                </a:solidFill>
                <a:latin typeface="Open Sauce"/>
              </a:rPr>
              <a:t>Predicted the past 12 months and next 12 months' readings using ARIMA model.</a:t>
            </a:r>
          </a:p>
          <a:p>
            <a:pPr algn="l">
              <a:lnSpc>
                <a:spcPts val="6039"/>
              </a:lnSpc>
            </a:pPr>
            <a:endParaRPr lang="en-US" sz="3999">
              <a:solidFill>
                <a:srgbClr val="009245"/>
              </a:solidFill>
              <a:latin typeface="Open Sauce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6322124" y="7754894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flipH="1" flipV="1">
            <a:off x="-2059222" y="-998073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4118444" y="3654183"/>
                </a:moveTo>
                <a:lnTo>
                  <a:pt x="0" y="3654183"/>
                </a:lnTo>
                <a:lnTo>
                  <a:pt x="0" y="0"/>
                </a:lnTo>
                <a:lnTo>
                  <a:pt x="4118444" y="0"/>
                </a:lnTo>
                <a:lnTo>
                  <a:pt x="4118444" y="3654183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1964735" y="4296543"/>
            <a:ext cx="4357388" cy="2709383"/>
          </a:xfrm>
          <a:custGeom>
            <a:avLst/>
            <a:gdLst/>
            <a:ahLst/>
            <a:cxnLst/>
            <a:rect l="l" t="t" r="r" b="b"/>
            <a:pathLst>
              <a:path w="4357388" h="2709383">
                <a:moveTo>
                  <a:pt x="0" y="0"/>
                </a:moveTo>
                <a:lnTo>
                  <a:pt x="4357389" y="0"/>
                </a:lnTo>
                <a:lnTo>
                  <a:pt x="4357389" y="2709382"/>
                </a:lnTo>
                <a:lnTo>
                  <a:pt x="0" y="27093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793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2148912" y="7358350"/>
            <a:ext cx="4268974" cy="2519480"/>
          </a:xfrm>
          <a:custGeom>
            <a:avLst/>
            <a:gdLst/>
            <a:ahLst/>
            <a:cxnLst/>
            <a:rect l="l" t="t" r="r" b="b"/>
            <a:pathLst>
              <a:path w="4268974" h="2519480">
                <a:moveTo>
                  <a:pt x="0" y="0"/>
                </a:moveTo>
                <a:lnTo>
                  <a:pt x="4268974" y="0"/>
                </a:lnTo>
                <a:lnTo>
                  <a:pt x="4268974" y="2519481"/>
                </a:lnTo>
                <a:lnTo>
                  <a:pt x="0" y="25194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9601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283086" y="1028700"/>
            <a:ext cx="4763056" cy="3799104"/>
          </a:xfrm>
          <a:custGeom>
            <a:avLst/>
            <a:gdLst/>
            <a:ahLst/>
            <a:cxnLst/>
            <a:rect l="l" t="t" r="r" b="b"/>
            <a:pathLst>
              <a:path w="4763056" h="3799104">
                <a:moveTo>
                  <a:pt x="0" y="0"/>
                </a:moveTo>
                <a:lnTo>
                  <a:pt x="4763056" y="0"/>
                </a:lnTo>
                <a:lnTo>
                  <a:pt x="4763056" y="3799104"/>
                </a:lnTo>
                <a:lnTo>
                  <a:pt x="0" y="37991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268166" y="2005395"/>
            <a:ext cx="1547281" cy="1321636"/>
          </a:xfrm>
          <a:custGeom>
            <a:avLst/>
            <a:gdLst/>
            <a:ahLst/>
            <a:cxnLst/>
            <a:rect l="l" t="t" r="r" b="b"/>
            <a:pathLst>
              <a:path w="1547281" h="1321636">
                <a:moveTo>
                  <a:pt x="0" y="0"/>
                </a:moveTo>
                <a:lnTo>
                  <a:pt x="1547281" y="0"/>
                </a:lnTo>
                <a:lnTo>
                  <a:pt x="1547281" y="1321636"/>
                </a:lnTo>
                <a:lnTo>
                  <a:pt x="0" y="13216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0515723" y="5721636"/>
            <a:ext cx="5641430" cy="2632939"/>
          </a:xfrm>
          <a:custGeom>
            <a:avLst/>
            <a:gdLst/>
            <a:ahLst/>
            <a:cxnLst/>
            <a:rect l="l" t="t" r="r" b="b"/>
            <a:pathLst>
              <a:path w="5641430" h="2632939">
                <a:moveTo>
                  <a:pt x="0" y="0"/>
                </a:moveTo>
                <a:lnTo>
                  <a:pt x="5641431" y="0"/>
                </a:lnTo>
                <a:lnTo>
                  <a:pt x="5641431" y="2632939"/>
                </a:lnTo>
                <a:lnTo>
                  <a:pt x="0" y="2632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614" r="-53786" b="-161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268166" y="6369365"/>
            <a:ext cx="1554959" cy="1337482"/>
          </a:xfrm>
          <a:custGeom>
            <a:avLst/>
            <a:gdLst/>
            <a:ahLst/>
            <a:cxnLst/>
            <a:rect l="l" t="t" r="r" b="b"/>
            <a:pathLst>
              <a:path w="1554959" h="1337482">
                <a:moveTo>
                  <a:pt x="0" y="0"/>
                </a:moveTo>
                <a:lnTo>
                  <a:pt x="1554959" y="0"/>
                </a:lnTo>
                <a:lnTo>
                  <a:pt x="1554959" y="1337482"/>
                </a:lnTo>
                <a:lnTo>
                  <a:pt x="0" y="133748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850527" y="642991"/>
            <a:ext cx="8171957" cy="72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49"/>
              </a:lnSpc>
              <a:spcBef>
                <a:spcPct val="0"/>
              </a:spcBef>
            </a:pPr>
            <a:r>
              <a:rPr lang="en-US" sz="4499">
                <a:solidFill>
                  <a:srgbClr val="397D5A"/>
                </a:solidFill>
                <a:latin typeface="Open Sauce Bold"/>
              </a:rPr>
              <a:t>MQTT Implementation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2194921"/>
            <a:ext cx="10404711" cy="5801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4" lvl="1" indent="-345437" algn="l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9245"/>
                </a:solidFill>
                <a:latin typeface="Open Sauce"/>
              </a:rPr>
              <a:t>MQTT (Message Queuing Telemetry Transport) used to send sensor readings to Hive MQ cloud.</a:t>
            </a:r>
          </a:p>
          <a:p>
            <a:pPr algn="l">
              <a:lnSpc>
                <a:spcPts val="4799"/>
              </a:lnSpc>
            </a:pPr>
            <a:endParaRPr lang="en-US" sz="3199">
              <a:solidFill>
                <a:srgbClr val="009245"/>
              </a:solidFill>
              <a:latin typeface="Open Sauce"/>
            </a:endParaRPr>
          </a:p>
          <a:p>
            <a:pPr marL="690874" lvl="1" indent="-345437" algn="l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9245"/>
                </a:solidFill>
                <a:latin typeface="Open Sauce"/>
              </a:rPr>
              <a:t>Node-RED integrated with Hive MQ cloud using MQTT protocol to fetch data and display it on a dashboard.</a:t>
            </a:r>
          </a:p>
          <a:p>
            <a:pPr algn="l">
              <a:lnSpc>
                <a:spcPts val="4799"/>
              </a:lnSpc>
            </a:pPr>
            <a:endParaRPr lang="en-US" sz="3199">
              <a:solidFill>
                <a:srgbClr val="009245"/>
              </a:solidFill>
              <a:latin typeface="Open Sauce"/>
            </a:endParaRPr>
          </a:p>
          <a:p>
            <a:pPr marL="690874" lvl="1" indent="-345437" algn="l">
              <a:lnSpc>
                <a:spcPts val="4799"/>
              </a:lnSpc>
              <a:buFont typeface="Arial"/>
              <a:buChar char="•"/>
            </a:pPr>
            <a:r>
              <a:rPr lang="en-US" sz="3199">
                <a:solidFill>
                  <a:srgbClr val="009245"/>
                </a:solidFill>
                <a:latin typeface="Open Sauce"/>
              </a:rPr>
              <a:t>MQTT is a lightweight, publish-subscribe network protocol ideal for IoT applications.</a:t>
            </a:r>
          </a:p>
          <a:p>
            <a:pPr algn="ctr">
              <a:lnSpc>
                <a:spcPts val="3299"/>
              </a:lnSpc>
            </a:pPr>
            <a:endParaRPr lang="en-US" sz="3199">
              <a:solidFill>
                <a:srgbClr val="009245"/>
              </a:solidFill>
              <a:latin typeface="Open Sauce"/>
            </a:endParaRPr>
          </a:p>
        </p:txBody>
      </p:sp>
      <p:sp>
        <p:nvSpPr>
          <p:cNvPr id="8" name="Freeform 8"/>
          <p:cNvSpPr/>
          <p:nvPr/>
        </p:nvSpPr>
        <p:spPr>
          <a:xfrm flipH="1" flipV="1">
            <a:off x="-2059222" y="-987969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4118444" y="3654182"/>
                </a:moveTo>
                <a:lnTo>
                  <a:pt x="0" y="3654182"/>
                </a:lnTo>
                <a:lnTo>
                  <a:pt x="0" y="0"/>
                </a:lnTo>
                <a:lnTo>
                  <a:pt x="4118444" y="0"/>
                </a:lnTo>
                <a:lnTo>
                  <a:pt x="4118444" y="3654182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6322124" y="7754894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94295" y="1752686"/>
            <a:ext cx="8773960" cy="6284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87511" lvl="1" indent="-343755" algn="l">
              <a:lnSpc>
                <a:spcPts val="4139"/>
              </a:lnSpc>
              <a:buFont typeface="Arial"/>
              <a:buChar char="•"/>
            </a:pPr>
            <a:r>
              <a:rPr lang="en-US" sz="3184">
                <a:solidFill>
                  <a:srgbClr val="009245"/>
                </a:solidFill>
                <a:latin typeface="Open Sauce"/>
              </a:rPr>
              <a:t>Three flows were created in Node-RED for the current, future and past prediction value dashboard displaying.</a:t>
            </a:r>
          </a:p>
          <a:p>
            <a:pPr algn="l">
              <a:lnSpc>
                <a:spcPts val="4139"/>
              </a:lnSpc>
            </a:pPr>
            <a:endParaRPr lang="en-US" sz="3184">
              <a:solidFill>
                <a:srgbClr val="009245"/>
              </a:solidFill>
              <a:latin typeface="Open Sauce"/>
            </a:endParaRPr>
          </a:p>
          <a:p>
            <a:pPr marL="687511" lvl="1" indent="-343755" algn="l">
              <a:lnSpc>
                <a:spcPts val="4139"/>
              </a:lnSpc>
              <a:buFont typeface="Arial"/>
              <a:buChar char="•"/>
            </a:pPr>
            <a:r>
              <a:rPr lang="en-US" sz="3184">
                <a:solidFill>
                  <a:srgbClr val="009245"/>
                </a:solidFill>
                <a:latin typeface="Open Sauce"/>
              </a:rPr>
              <a:t>Then the current temperature, relative humidity and heat index was displayed using a gauge in the Node-red Dashboard.</a:t>
            </a:r>
          </a:p>
          <a:p>
            <a:pPr algn="l">
              <a:lnSpc>
                <a:spcPts val="4139"/>
              </a:lnSpc>
            </a:pPr>
            <a:endParaRPr lang="en-US" sz="3184">
              <a:solidFill>
                <a:srgbClr val="009245"/>
              </a:solidFill>
              <a:latin typeface="Open Sauce"/>
            </a:endParaRPr>
          </a:p>
          <a:p>
            <a:pPr marL="687511" lvl="1" indent="-343755" algn="l">
              <a:lnSpc>
                <a:spcPts val="4139"/>
              </a:lnSpc>
              <a:buFont typeface="Arial"/>
              <a:buChar char="•"/>
            </a:pPr>
            <a:r>
              <a:rPr lang="en-US" sz="3184">
                <a:solidFill>
                  <a:srgbClr val="009245"/>
                </a:solidFill>
                <a:latin typeface="Open Sauce"/>
              </a:rPr>
              <a:t>The past and the future predictions are displayed using a linear graph.</a:t>
            </a:r>
          </a:p>
          <a:p>
            <a:pPr algn="l">
              <a:lnSpc>
                <a:spcPts val="4139"/>
              </a:lnSpc>
              <a:spcBef>
                <a:spcPct val="0"/>
              </a:spcBef>
            </a:pPr>
            <a:endParaRPr lang="en-US" sz="3184">
              <a:solidFill>
                <a:srgbClr val="009245"/>
              </a:solidFill>
              <a:latin typeface="Open Sauce"/>
            </a:endParaRPr>
          </a:p>
        </p:txBody>
      </p:sp>
      <p:sp>
        <p:nvSpPr>
          <p:cNvPr id="3" name="Freeform 3"/>
          <p:cNvSpPr/>
          <p:nvPr/>
        </p:nvSpPr>
        <p:spPr>
          <a:xfrm flipH="1" flipV="1">
            <a:off x="-2059222" y="-1827091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4118444" y="3654182"/>
                </a:moveTo>
                <a:lnTo>
                  <a:pt x="0" y="3654182"/>
                </a:lnTo>
                <a:lnTo>
                  <a:pt x="0" y="0"/>
                </a:lnTo>
                <a:lnTo>
                  <a:pt x="4118444" y="0"/>
                </a:lnTo>
                <a:lnTo>
                  <a:pt x="4118444" y="365418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6567645" y="8036843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4" y="0"/>
                </a:lnTo>
                <a:lnTo>
                  <a:pt x="4118444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8783485" y="1790786"/>
            <a:ext cx="9219745" cy="4223650"/>
          </a:xfrm>
          <a:custGeom>
            <a:avLst/>
            <a:gdLst/>
            <a:ahLst/>
            <a:cxnLst/>
            <a:rect l="l" t="t" r="r" b="b"/>
            <a:pathLst>
              <a:path w="9219745" h="4223650">
                <a:moveTo>
                  <a:pt x="0" y="0"/>
                </a:moveTo>
                <a:lnTo>
                  <a:pt x="9219745" y="0"/>
                </a:lnTo>
                <a:lnTo>
                  <a:pt x="9219745" y="4223650"/>
                </a:lnTo>
                <a:lnTo>
                  <a:pt x="0" y="42236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5743" b="-4558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8773960" y="6216906"/>
            <a:ext cx="4357388" cy="2709383"/>
          </a:xfrm>
          <a:custGeom>
            <a:avLst/>
            <a:gdLst/>
            <a:ahLst/>
            <a:cxnLst/>
            <a:rect l="l" t="t" r="r" b="b"/>
            <a:pathLst>
              <a:path w="4357388" h="2709383">
                <a:moveTo>
                  <a:pt x="0" y="0"/>
                </a:moveTo>
                <a:lnTo>
                  <a:pt x="4357389" y="0"/>
                </a:lnTo>
                <a:lnTo>
                  <a:pt x="4357389" y="2709383"/>
                </a:lnTo>
                <a:lnTo>
                  <a:pt x="0" y="27093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793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3724731" y="6216906"/>
            <a:ext cx="4268974" cy="2519480"/>
          </a:xfrm>
          <a:custGeom>
            <a:avLst/>
            <a:gdLst/>
            <a:ahLst/>
            <a:cxnLst/>
            <a:rect l="l" t="t" r="r" b="b"/>
            <a:pathLst>
              <a:path w="4268974" h="2519480">
                <a:moveTo>
                  <a:pt x="0" y="0"/>
                </a:moveTo>
                <a:lnTo>
                  <a:pt x="4268974" y="0"/>
                </a:lnTo>
                <a:lnTo>
                  <a:pt x="4268974" y="2519481"/>
                </a:lnTo>
                <a:lnTo>
                  <a:pt x="0" y="251948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960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4923912" y="304908"/>
            <a:ext cx="7700096" cy="72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49"/>
              </a:lnSpc>
              <a:spcBef>
                <a:spcPct val="0"/>
              </a:spcBef>
            </a:pPr>
            <a:r>
              <a:rPr lang="en-US" sz="4499">
                <a:solidFill>
                  <a:srgbClr val="397D5A"/>
                </a:solidFill>
                <a:latin typeface="Open Sauce Bold"/>
              </a:rPr>
              <a:t>Dashboard Implementation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450634" y="1925828"/>
            <a:ext cx="5689724" cy="3963714"/>
          </a:xfrm>
          <a:custGeom>
            <a:avLst/>
            <a:gdLst/>
            <a:ahLst/>
            <a:cxnLst/>
            <a:rect l="l" t="t" r="r" b="b"/>
            <a:pathLst>
              <a:path w="5689724" h="3963714">
                <a:moveTo>
                  <a:pt x="0" y="0"/>
                </a:moveTo>
                <a:lnTo>
                  <a:pt x="5689724" y="0"/>
                </a:lnTo>
                <a:lnTo>
                  <a:pt x="5689724" y="3963714"/>
                </a:lnTo>
                <a:lnTo>
                  <a:pt x="0" y="39637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413044" y="3198139"/>
            <a:ext cx="1692512" cy="951164"/>
          </a:xfrm>
          <a:custGeom>
            <a:avLst/>
            <a:gdLst/>
            <a:ahLst/>
            <a:cxnLst/>
            <a:rect l="l" t="t" r="r" b="b"/>
            <a:pathLst>
              <a:path w="1692512" h="951164">
                <a:moveTo>
                  <a:pt x="0" y="0"/>
                </a:moveTo>
                <a:lnTo>
                  <a:pt x="1692512" y="0"/>
                </a:lnTo>
                <a:lnTo>
                  <a:pt x="1692512" y="951164"/>
                </a:lnTo>
                <a:lnTo>
                  <a:pt x="0" y="9511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6827522" y="7605155"/>
            <a:ext cx="1126957" cy="942314"/>
          </a:xfrm>
          <a:custGeom>
            <a:avLst/>
            <a:gdLst/>
            <a:ahLst/>
            <a:cxnLst/>
            <a:rect l="l" t="t" r="r" b="b"/>
            <a:pathLst>
              <a:path w="1126957" h="942314">
                <a:moveTo>
                  <a:pt x="0" y="0"/>
                </a:moveTo>
                <a:lnTo>
                  <a:pt x="1126957" y="0"/>
                </a:lnTo>
                <a:lnTo>
                  <a:pt x="1126957" y="942314"/>
                </a:lnTo>
                <a:lnTo>
                  <a:pt x="0" y="9423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685819" y="6478740"/>
            <a:ext cx="6942057" cy="3325891"/>
          </a:xfrm>
          <a:custGeom>
            <a:avLst/>
            <a:gdLst/>
            <a:ahLst/>
            <a:cxnLst/>
            <a:rect l="l" t="t" r="r" b="b"/>
            <a:pathLst>
              <a:path w="6942057" h="3325891">
                <a:moveTo>
                  <a:pt x="0" y="0"/>
                </a:moveTo>
                <a:lnTo>
                  <a:pt x="6942056" y="0"/>
                </a:lnTo>
                <a:lnTo>
                  <a:pt x="6942056" y="3325891"/>
                </a:lnTo>
                <a:lnTo>
                  <a:pt x="0" y="33258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618" r="-17328" b="-161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940306" y="473284"/>
            <a:ext cx="10631198" cy="644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99"/>
              </a:lnSpc>
              <a:spcBef>
                <a:spcPct val="0"/>
              </a:spcBef>
            </a:pPr>
            <a:r>
              <a:rPr lang="en-US" sz="3999">
                <a:solidFill>
                  <a:srgbClr val="397D5A"/>
                </a:solidFill>
                <a:latin typeface="Open Sauce Bold"/>
              </a:rPr>
              <a:t>Good code quality and version controlling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2825347"/>
            <a:ext cx="9685819" cy="48815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12464" lvl="1" indent="-356232" algn="l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009245"/>
                </a:solidFill>
                <a:latin typeface="Open Sauce Bold"/>
              </a:rPr>
              <a:t>Version controlling</a:t>
            </a:r>
            <a:r>
              <a:rPr lang="en-US" sz="3299">
                <a:solidFill>
                  <a:srgbClr val="009245"/>
                </a:solidFill>
                <a:latin typeface="Open Sauce"/>
              </a:rPr>
              <a:t>: All members contributed to the git repository. All developments were committed and pushed to the repository.</a:t>
            </a:r>
          </a:p>
          <a:p>
            <a:pPr algn="l">
              <a:lnSpc>
                <a:spcPts val="4289"/>
              </a:lnSpc>
            </a:pPr>
            <a:endParaRPr lang="en-US" sz="3299">
              <a:solidFill>
                <a:srgbClr val="009245"/>
              </a:solidFill>
              <a:latin typeface="Open Sauce"/>
            </a:endParaRPr>
          </a:p>
          <a:p>
            <a:pPr algn="l">
              <a:lnSpc>
                <a:spcPts val="4289"/>
              </a:lnSpc>
              <a:spcBef>
                <a:spcPct val="0"/>
              </a:spcBef>
            </a:pPr>
            <a:endParaRPr lang="en-US" sz="3299">
              <a:solidFill>
                <a:srgbClr val="009245"/>
              </a:solidFill>
              <a:latin typeface="Open Sauce"/>
            </a:endParaRPr>
          </a:p>
          <a:p>
            <a:pPr marL="712464" lvl="1" indent="-356232" algn="l">
              <a:lnSpc>
                <a:spcPts val="4289"/>
              </a:lnSpc>
              <a:buFont typeface="Arial"/>
              <a:buChar char="•"/>
            </a:pPr>
            <a:r>
              <a:rPr lang="en-US" sz="3299">
                <a:solidFill>
                  <a:srgbClr val="009245"/>
                </a:solidFill>
                <a:latin typeface="Open Sauce Bold"/>
              </a:rPr>
              <a:t>Code quality</a:t>
            </a:r>
            <a:r>
              <a:rPr lang="en-US" sz="3299">
                <a:solidFill>
                  <a:srgbClr val="009245"/>
                </a:solidFill>
                <a:latin typeface="Open Sauce"/>
              </a:rPr>
              <a:t>: VS Code was utilized. Proper comments, indentations, and code quality maintained.</a:t>
            </a:r>
          </a:p>
        </p:txBody>
      </p:sp>
      <p:sp>
        <p:nvSpPr>
          <p:cNvPr id="8" name="Freeform 8"/>
          <p:cNvSpPr/>
          <p:nvPr/>
        </p:nvSpPr>
        <p:spPr>
          <a:xfrm>
            <a:off x="16322124" y="7754894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flipH="1" flipV="1">
            <a:off x="-2059222" y="-798391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4118444" y="3654182"/>
                </a:moveTo>
                <a:lnTo>
                  <a:pt x="0" y="3654182"/>
                </a:lnTo>
                <a:lnTo>
                  <a:pt x="0" y="0"/>
                </a:lnTo>
                <a:lnTo>
                  <a:pt x="4118444" y="0"/>
                </a:lnTo>
                <a:lnTo>
                  <a:pt x="4118444" y="3654182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431</Words>
  <Application>Microsoft Office PowerPoint</Application>
  <PresentationFormat>Custom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Open Sauce</vt:lpstr>
      <vt:lpstr>Kollektif Bold</vt:lpstr>
      <vt:lpstr>Arial</vt:lpstr>
      <vt:lpstr>Calibri</vt:lpstr>
      <vt:lpstr>Codec Pro ExtraBold</vt:lpstr>
      <vt:lpstr>Open Sauce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of Things and Big Data Analytics – IT4021</dc:title>
  <dc:creator>Pasindu Purnamal</dc:creator>
  <cp:lastModifiedBy>Purnamal M.C.P. it20655334</cp:lastModifiedBy>
  <cp:revision>3</cp:revision>
  <dcterms:created xsi:type="dcterms:W3CDTF">2006-08-16T00:00:00Z</dcterms:created>
  <dcterms:modified xsi:type="dcterms:W3CDTF">2024-06-10T17:27:06Z</dcterms:modified>
  <dc:identifier>DAGFd8M5a7w</dc:identifier>
</cp:coreProperties>
</file>

<file path=docProps/thumbnail.jpeg>
</file>